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8" r:id="rId1"/>
  </p:sldMasterIdLst>
  <p:sldIdLst>
    <p:sldId id="256" r:id="rId2"/>
    <p:sldId id="782" r:id="rId3"/>
    <p:sldId id="781" r:id="rId4"/>
    <p:sldId id="755" r:id="rId5"/>
    <p:sldId id="774" r:id="rId6"/>
    <p:sldId id="786" r:id="rId7"/>
    <p:sldId id="794" r:id="rId8"/>
    <p:sldId id="783" r:id="rId9"/>
    <p:sldId id="795" r:id="rId10"/>
    <p:sldId id="788" r:id="rId11"/>
    <p:sldId id="791" r:id="rId12"/>
    <p:sldId id="790" r:id="rId13"/>
    <p:sldId id="789" r:id="rId14"/>
    <p:sldId id="796" r:id="rId15"/>
    <p:sldId id="775" r:id="rId16"/>
    <p:sldId id="77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90" autoAdjust="0"/>
    <p:restoredTop sz="94660"/>
  </p:normalViewPr>
  <p:slideViewPr>
    <p:cSldViewPr snapToGrid="0">
      <p:cViewPr>
        <p:scale>
          <a:sx n="81" d="100"/>
          <a:sy n="81" d="100"/>
        </p:scale>
        <p:origin x="-72" y="14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941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09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630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6743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922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2879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498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719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016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812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951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674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93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482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251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2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17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041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0075" y="2364581"/>
            <a:ext cx="6505576" cy="809625"/>
          </a:xfrm>
        </p:spPr>
        <p:txBody>
          <a:bodyPr>
            <a:normAutofit fontScale="90000"/>
          </a:bodyPr>
          <a:lstStyle/>
          <a:p>
            <a:r>
              <a:rPr lang="kk-KZ" dirty="0">
                <a:latin typeface="Franklin Gothic Medium" panose="020B0603020102020204" pitchFamily="34" charset="0"/>
              </a:rPr>
              <a:t>ТОО </a:t>
            </a:r>
            <a:r>
              <a:rPr lang="ru-RU" dirty="0">
                <a:latin typeface="Franklin Gothic Medium" panose="020B0603020102020204" pitchFamily="34" charset="0"/>
              </a:rPr>
              <a:t>« </a:t>
            </a:r>
            <a:r>
              <a:rPr lang="kk-KZ" dirty="0">
                <a:latin typeface="Franklin Gothic Medium" panose="020B0603020102020204" pitchFamily="34" charset="0"/>
              </a:rPr>
              <a:t>Елорда</a:t>
            </a:r>
            <a:r>
              <a:rPr lang="en-US" dirty="0">
                <a:latin typeface="Franklin Gothic Medium" panose="020B0603020102020204" pitchFamily="34" charset="0"/>
              </a:rPr>
              <a:t> -</a:t>
            </a:r>
            <a:r>
              <a:rPr lang="kk-KZ" dirty="0">
                <a:latin typeface="Franklin Gothic Medium" panose="020B0603020102020204" pitchFamily="34" charset="0"/>
              </a:rPr>
              <a:t> жарнама»</a:t>
            </a:r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0075" y="3152775"/>
            <a:ext cx="5378626" cy="10001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47700" y="1564850"/>
            <a:ext cx="6271574" cy="87669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b="1" dirty="0">
                <a:latin typeface="Franklin Gothic Medium" panose="020B0603020102020204" pitchFamily="34" charset="0"/>
              </a:rPr>
              <a:t>рекламные  конструкции </a:t>
            </a:r>
            <a:r>
              <a:rPr lang="ru-RU" sz="1800" b="1" dirty="0" smtClean="0">
                <a:latin typeface="Franklin Gothic Medium" panose="020B0603020102020204" pitchFamily="34" charset="0"/>
              </a:rPr>
              <a:t>- ротонды </a:t>
            </a:r>
            <a:endParaRPr lang="ru-RU" sz="1800" b="1" dirty="0">
              <a:latin typeface="Franklin Gothic Medium" panose="020B0603020102020204" pitchFamily="34" charset="0"/>
            </a:endParaRPr>
          </a:p>
          <a:p>
            <a:r>
              <a:rPr lang="ru-RU" sz="1800" b="1" dirty="0">
                <a:latin typeface="Franklin Gothic Medium" panose="020B0603020102020204" pitchFamily="34" charset="0"/>
              </a:rPr>
              <a:t>для размещения рекламы </a:t>
            </a:r>
            <a:r>
              <a:rPr lang="ru-RU" sz="1800" b="1" dirty="0" smtClean="0">
                <a:latin typeface="Franklin Gothic Medium" panose="020B0603020102020204" pitchFamily="34" charset="0"/>
              </a:rPr>
              <a:t>на  2021</a:t>
            </a:r>
            <a:r>
              <a:rPr lang="en-US" sz="1800" b="1" dirty="0" smtClean="0">
                <a:latin typeface="Franklin Gothic Medium" panose="020B0603020102020204" pitchFamily="34" charset="0"/>
              </a:rPr>
              <a:t> </a:t>
            </a:r>
            <a:r>
              <a:rPr lang="ru-RU" sz="1800" b="1" dirty="0">
                <a:latin typeface="Franklin Gothic Medium" panose="020B0603020102020204" pitchFamily="34" charset="0"/>
              </a:rPr>
              <a:t>года</a:t>
            </a:r>
            <a:endParaRPr lang="ru-RU" sz="18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35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62673" y="799733"/>
            <a:ext cx="2456558" cy="8422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53148" y="1740905"/>
            <a:ext cx="2456558" cy="78322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53148" y="2721011"/>
            <a:ext cx="2456558" cy="8787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72" y="5153025"/>
            <a:ext cx="853033" cy="120595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76948" y="799733"/>
            <a:ext cx="2714624" cy="30247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стоимость размещения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72199" y="1171591"/>
            <a:ext cx="2456558" cy="4704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5</a:t>
            </a:r>
            <a:r>
              <a:rPr lang="ru-RU" sz="1600" dirty="0" smtClean="0">
                <a:latin typeface="Franklin Gothic Medium" panose="020B0603020102020204" pitchFamily="34" charset="0"/>
              </a:rPr>
              <a:t>4</a:t>
            </a:r>
            <a:r>
              <a:rPr lang="ru-RU" sz="1600" dirty="0">
                <a:latin typeface="Franklin Gothic Medium" panose="020B0603020102020204" pitchFamily="34" charset="0"/>
              </a:rPr>
              <a:t> 000 тенге </a:t>
            </a:r>
          </a:p>
          <a:p>
            <a:r>
              <a:rPr lang="ru-RU" sz="1600" dirty="0">
                <a:latin typeface="Franklin Gothic Medium" panose="020B0603020102020204" pitchFamily="34" charset="0"/>
              </a:rPr>
              <a:t>в месяц за 1 сторону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076951" y="2151340"/>
            <a:ext cx="2362200" cy="37278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8</a:t>
            </a:r>
            <a:r>
              <a:rPr lang="kk-KZ" sz="1600" dirty="0" smtClean="0">
                <a:latin typeface="Franklin Gothic Medium" panose="020B0603020102020204" pitchFamily="34" charset="0"/>
              </a:rPr>
              <a:t> 0</a:t>
            </a:r>
            <a:r>
              <a:rPr lang="ru-RU" sz="1600" dirty="0" smtClean="0">
                <a:latin typeface="Franklin Gothic Medium" panose="020B0603020102020204" pitchFamily="34" charset="0"/>
              </a:rPr>
              <a:t>00</a:t>
            </a:r>
            <a:r>
              <a:rPr lang="kk-KZ" sz="1600" dirty="0">
                <a:latin typeface="Franklin Gothic Medium" panose="020B0603020102020204" pitchFamily="34" charset="0"/>
              </a:rPr>
              <a:t>тг</a:t>
            </a:r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76948" y="1687754"/>
            <a:ext cx="3257549" cy="56967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Изготовление цветной </a:t>
            </a:r>
          </a:p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печати на бумаге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076949" y="2741030"/>
            <a:ext cx="2209802" cy="33554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Монтаж/демонтаж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076950" y="3055355"/>
            <a:ext cx="2457449" cy="74132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ru-RU" sz="1600" dirty="0" smtClean="0">
                <a:latin typeface="Franklin Gothic Medium" panose="020B0603020102020204" pitchFamily="34" charset="0"/>
              </a:rPr>
              <a:t>6 000</a:t>
            </a:r>
            <a:r>
              <a:rPr lang="kk-KZ" sz="1600" dirty="0">
                <a:latin typeface="Franklin Gothic Medium" panose="020B0603020102020204" pitchFamily="34" charset="0"/>
              </a:rPr>
              <a:t>тг.,</a:t>
            </a:r>
          </a:p>
          <a:p>
            <a:r>
              <a:rPr lang="kk-KZ" sz="1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Налог</a:t>
            </a:r>
            <a:r>
              <a:rPr lang="kk-KZ" sz="1600" dirty="0">
                <a:latin typeface="Franklin Gothic Medium" panose="020B0603020102020204" pitchFamily="34" charset="0"/>
              </a:rPr>
              <a:t> </a:t>
            </a:r>
            <a:r>
              <a:rPr lang="kk-KZ" sz="1600" dirty="0" smtClean="0">
                <a:latin typeface="Franklin Gothic Medium" panose="020B0603020102020204" pitchFamily="34" charset="0"/>
              </a:rPr>
              <a:t>5 </a:t>
            </a:r>
            <a:r>
              <a:rPr lang="kk-KZ" sz="1600" dirty="0">
                <a:latin typeface="Franklin Gothic Medium" panose="020B0603020102020204" pitchFamily="34" charset="0"/>
              </a:rPr>
              <a:t>мрп+12%нДС</a:t>
            </a:r>
            <a:endParaRPr lang="ru-RU" sz="1600" dirty="0">
              <a:latin typeface="Franklin Gothic Medium" panose="020B0603020102020204" pitchFamily="34" charset="0"/>
            </a:endParaRPr>
          </a:p>
          <a:p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1657" y="4855144"/>
            <a:ext cx="3563599" cy="59576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48807" y="4957911"/>
            <a:ext cx="3506449" cy="4929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latin typeface="Franklin Gothic Medium" panose="020B0603020102020204" pitchFamily="34" charset="0"/>
              </a:rPr>
              <a:t>«ротонда»  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smtClean="0">
                <a:latin typeface="Franklin Gothic Medium" panose="020B0603020102020204" pitchFamily="34" charset="0"/>
              </a:rPr>
              <a:t>3,41</a:t>
            </a:r>
            <a:r>
              <a:rPr lang="ru-RU" b="1" dirty="0" smtClean="0">
                <a:latin typeface="Franklin Gothic Medium" panose="020B0603020102020204" pitchFamily="34" charset="0"/>
              </a:rPr>
              <a:t>х1,18 </a:t>
            </a:r>
            <a:r>
              <a:rPr lang="ru-RU" b="1" dirty="0">
                <a:latin typeface="Franklin Gothic Medium" panose="020B0603020102020204" pitchFamily="34" charset="0"/>
              </a:rPr>
              <a:t>м</a:t>
            </a:r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923107" y="5558999"/>
            <a:ext cx="4479635" cy="948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>
                <a:solidFill>
                  <a:schemeClr val="tx1"/>
                </a:solidFill>
                <a:latin typeface="Franklin Gothic Medium" panose="020B0603020102020204" pitchFamily="34" charset="0"/>
              </a:rPr>
              <a:t>ул.Кенесары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, угол  </a:t>
            </a:r>
            <a:r>
              <a:rPr lang="ru-RU" dirty="0" err="1">
                <a:solidFill>
                  <a:schemeClr val="tx1"/>
                </a:solidFill>
                <a:latin typeface="Franklin Gothic Medium" panose="020B0603020102020204" pitchFamily="34" charset="0"/>
              </a:rPr>
              <a:t>ул.Бокейхана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, район Концертного зала «Астана», статика.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10819" r="3606"/>
          <a:stretch>
            <a:fillRect/>
          </a:stretch>
        </p:blipFill>
        <p:spPr>
          <a:xfrm>
            <a:off x="162668" y="810862"/>
            <a:ext cx="5855992" cy="376113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8" y="5760324"/>
            <a:ext cx="586240" cy="58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3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62673" y="799733"/>
            <a:ext cx="2456558" cy="8422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53148" y="1740905"/>
            <a:ext cx="2456558" cy="78322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53148" y="2721011"/>
            <a:ext cx="2456558" cy="8787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72" y="5153025"/>
            <a:ext cx="853033" cy="120595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76948" y="799733"/>
            <a:ext cx="2714624" cy="30247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стоимость размещения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72199" y="1171591"/>
            <a:ext cx="2456558" cy="4704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5</a:t>
            </a:r>
            <a:r>
              <a:rPr lang="ru-RU" sz="1600" dirty="0" smtClean="0">
                <a:latin typeface="Franklin Gothic Medium" panose="020B0603020102020204" pitchFamily="34" charset="0"/>
              </a:rPr>
              <a:t>4</a:t>
            </a:r>
            <a:r>
              <a:rPr lang="ru-RU" sz="1600" dirty="0">
                <a:latin typeface="Franklin Gothic Medium" panose="020B0603020102020204" pitchFamily="34" charset="0"/>
              </a:rPr>
              <a:t> 000 тенге </a:t>
            </a:r>
          </a:p>
          <a:p>
            <a:r>
              <a:rPr lang="ru-RU" sz="1600" dirty="0">
                <a:latin typeface="Franklin Gothic Medium" panose="020B0603020102020204" pitchFamily="34" charset="0"/>
              </a:rPr>
              <a:t>в месяц за 1 сторону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076951" y="2151340"/>
            <a:ext cx="2362200" cy="37278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8</a:t>
            </a:r>
            <a:r>
              <a:rPr lang="kk-KZ" sz="1600" dirty="0" smtClean="0">
                <a:latin typeface="Franklin Gothic Medium" panose="020B0603020102020204" pitchFamily="34" charset="0"/>
              </a:rPr>
              <a:t> 0</a:t>
            </a:r>
            <a:r>
              <a:rPr lang="ru-RU" sz="1600" dirty="0" smtClean="0">
                <a:latin typeface="Franklin Gothic Medium" panose="020B0603020102020204" pitchFamily="34" charset="0"/>
              </a:rPr>
              <a:t>00</a:t>
            </a:r>
            <a:r>
              <a:rPr lang="kk-KZ" sz="1600" dirty="0">
                <a:latin typeface="Franklin Gothic Medium" panose="020B0603020102020204" pitchFamily="34" charset="0"/>
              </a:rPr>
              <a:t>тг</a:t>
            </a:r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76948" y="1687754"/>
            <a:ext cx="3257549" cy="56967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Изготовление цветной </a:t>
            </a:r>
          </a:p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печати на бумаге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076949" y="2741030"/>
            <a:ext cx="2209802" cy="33554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Монтаж/демонтаж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076950" y="3055354"/>
            <a:ext cx="2448213" cy="75529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ru-RU" sz="1600" dirty="0" smtClean="0">
                <a:latin typeface="Franklin Gothic Medium" panose="020B0603020102020204" pitchFamily="34" charset="0"/>
              </a:rPr>
              <a:t>6 000</a:t>
            </a:r>
            <a:r>
              <a:rPr lang="kk-KZ" sz="1600" dirty="0">
                <a:latin typeface="Franklin Gothic Medium" panose="020B0603020102020204" pitchFamily="34" charset="0"/>
              </a:rPr>
              <a:t>тг.,</a:t>
            </a:r>
          </a:p>
          <a:p>
            <a:r>
              <a:rPr lang="kk-KZ" sz="1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Налог</a:t>
            </a:r>
            <a:r>
              <a:rPr lang="kk-KZ" sz="1600" dirty="0">
                <a:latin typeface="Franklin Gothic Medium" panose="020B0603020102020204" pitchFamily="34" charset="0"/>
              </a:rPr>
              <a:t> </a:t>
            </a:r>
            <a:r>
              <a:rPr lang="kk-KZ" sz="1600" dirty="0" smtClean="0">
                <a:latin typeface="Franklin Gothic Medium" panose="020B0603020102020204" pitchFamily="34" charset="0"/>
              </a:rPr>
              <a:t>5 </a:t>
            </a:r>
            <a:r>
              <a:rPr lang="kk-KZ" sz="1600" dirty="0">
                <a:latin typeface="Franklin Gothic Medium" panose="020B0603020102020204" pitchFamily="34" charset="0"/>
              </a:rPr>
              <a:t>мрп+12%нДС</a:t>
            </a:r>
            <a:endParaRPr lang="ru-RU" sz="1600" dirty="0">
              <a:latin typeface="Franklin Gothic Medium" panose="020B0603020102020204" pitchFamily="34" charset="0"/>
            </a:endParaRPr>
          </a:p>
          <a:p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0283" y="4855144"/>
            <a:ext cx="3563599" cy="59576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7433" y="4957911"/>
            <a:ext cx="3506449" cy="4929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latin typeface="Franklin Gothic Medium" panose="020B0603020102020204" pitchFamily="34" charset="0"/>
              </a:rPr>
              <a:t>«ротонда»  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smtClean="0">
                <a:latin typeface="Franklin Gothic Medium" panose="020B0603020102020204" pitchFamily="34" charset="0"/>
              </a:rPr>
              <a:t>3,41</a:t>
            </a:r>
            <a:r>
              <a:rPr lang="ru-RU" b="1" dirty="0" smtClean="0">
                <a:latin typeface="Franklin Gothic Medium" panose="020B0603020102020204" pitchFamily="34" charset="0"/>
              </a:rPr>
              <a:t>х1,18 </a:t>
            </a:r>
            <a:r>
              <a:rPr lang="ru-RU" b="1" dirty="0">
                <a:latin typeface="Franklin Gothic Medium" panose="020B0603020102020204" pitchFamily="34" charset="0"/>
              </a:rPr>
              <a:t>м</a:t>
            </a:r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931733" y="5558999"/>
            <a:ext cx="4479635" cy="948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>
                <a:solidFill>
                  <a:schemeClr val="tx1"/>
                </a:solidFill>
                <a:latin typeface="Franklin Gothic Medium" panose="020B0603020102020204" pitchFamily="34" charset="0"/>
              </a:rPr>
              <a:t>ул.Кенесары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, угол  </a:t>
            </a:r>
            <a:r>
              <a:rPr lang="ru-RU" dirty="0" err="1">
                <a:solidFill>
                  <a:schemeClr val="tx1"/>
                </a:solidFill>
                <a:latin typeface="Franklin Gothic Medium" panose="020B0603020102020204" pitchFamily="34" charset="0"/>
              </a:rPr>
              <a:t>ул.Бокейхана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, район Концертного зала «Астана», статика.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4" y="5812080"/>
            <a:ext cx="586240" cy="5871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80" y="797514"/>
            <a:ext cx="5776303" cy="384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2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62673" y="799733"/>
            <a:ext cx="2456558" cy="8422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53148" y="1740905"/>
            <a:ext cx="2456558" cy="78322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53148" y="2721011"/>
            <a:ext cx="2456558" cy="8787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72" y="5153025"/>
            <a:ext cx="853033" cy="120595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76948" y="799733"/>
            <a:ext cx="2714624" cy="30247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стоимость размещения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72199" y="1171591"/>
            <a:ext cx="2456558" cy="4704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 smtClean="0">
                <a:latin typeface="Franklin Gothic Medium" panose="020B0603020102020204" pitchFamily="34" charset="0"/>
              </a:rPr>
              <a:t>54</a:t>
            </a:r>
            <a:r>
              <a:rPr lang="ru-RU" sz="1600" dirty="0">
                <a:latin typeface="Franklin Gothic Medium" panose="020B0603020102020204" pitchFamily="34" charset="0"/>
              </a:rPr>
              <a:t> 000 тенге </a:t>
            </a:r>
          </a:p>
          <a:p>
            <a:r>
              <a:rPr lang="ru-RU" sz="1600" dirty="0">
                <a:latin typeface="Franklin Gothic Medium" panose="020B0603020102020204" pitchFamily="34" charset="0"/>
              </a:rPr>
              <a:t>в месяц за 1 сторону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076951" y="2151340"/>
            <a:ext cx="2362200" cy="37278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8</a:t>
            </a:r>
            <a:r>
              <a:rPr lang="kk-KZ" sz="1600" dirty="0" smtClean="0">
                <a:latin typeface="Franklin Gothic Medium" panose="020B0603020102020204" pitchFamily="34" charset="0"/>
              </a:rPr>
              <a:t> 0</a:t>
            </a:r>
            <a:r>
              <a:rPr lang="ru-RU" sz="1600" dirty="0" smtClean="0">
                <a:latin typeface="Franklin Gothic Medium" panose="020B0603020102020204" pitchFamily="34" charset="0"/>
              </a:rPr>
              <a:t>00</a:t>
            </a:r>
            <a:r>
              <a:rPr lang="kk-KZ" sz="1600" dirty="0">
                <a:latin typeface="Franklin Gothic Medium" panose="020B0603020102020204" pitchFamily="34" charset="0"/>
              </a:rPr>
              <a:t>тг</a:t>
            </a:r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76948" y="1687754"/>
            <a:ext cx="3257549" cy="56967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Изготовление цветной </a:t>
            </a:r>
          </a:p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печати на бумаге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076949" y="2741030"/>
            <a:ext cx="2209802" cy="33554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Монтаж/демонтаж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076950" y="3055354"/>
            <a:ext cx="2466685" cy="75529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ru-RU" sz="1600" dirty="0" smtClean="0">
                <a:latin typeface="Franklin Gothic Medium" panose="020B0603020102020204" pitchFamily="34" charset="0"/>
              </a:rPr>
              <a:t>6 000</a:t>
            </a:r>
            <a:r>
              <a:rPr lang="kk-KZ" sz="1600" dirty="0">
                <a:latin typeface="Franklin Gothic Medium" panose="020B0603020102020204" pitchFamily="34" charset="0"/>
              </a:rPr>
              <a:t>тг.,</a:t>
            </a:r>
          </a:p>
          <a:p>
            <a:r>
              <a:rPr lang="kk-KZ" sz="1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Налог</a:t>
            </a:r>
            <a:r>
              <a:rPr lang="kk-KZ" sz="1600" dirty="0">
                <a:latin typeface="Franklin Gothic Medium" panose="020B0603020102020204" pitchFamily="34" charset="0"/>
              </a:rPr>
              <a:t> </a:t>
            </a:r>
            <a:r>
              <a:rPr lang="kk-KZ" sz="1600" dirty="0" smtClean="0">
                <a:latin typeface="Franklin Gothic Medium" panose="020B0603020102020204" pitchFamily="34" charset="0"/>
              </a:rPr>
              <a:t>5 </a:t>
            </a:r>
            <a:r>
              <a:rPr lang="kk-KZ" sz="1600" dirty="0">
                <a:latin typeface="Franklin Gothic Medium" panose="020B0603020102020204" pitchFamily="34" charset="0"/>
              </a:rPr>
              <a:t>мрп+12%нДС</a:t>
            </a:r>
            <a:endParaRPr lang="ru-RU" sz="1600" dirty="0">
              <a:latin typeface="Franklin Gothic Medium" panose="020B0603020102020204" pitchFamily="34" charset="0"/>
            </a:endParaRPr>
          </a:p>
          <a:p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6046" y="4855144"/>
            <a:ext cx="3563599" cy="59576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63196" y="4957911"/>
            <a:ext cx="3506449" cy="4929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latin typeface="Franklin Gothic Medium" panose="020B0603020102020204" pitchFamily="34" charset="0"/>
              </a:rPr>
              <a:t>«ротонда»  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smtClean="0">
                <a:latin typeface="Franklin Gothic Medium" panose="020B0603020102020204" pitchFamily="34" charset="0"/>
              </a:rPr>
              <a:t>3,41</a:t>
            </a:r>
            <a:r>
              <a:rPr lang="ru-RU" b="1" dirty="0" smtClean="0">
                <a:latin typeface="Franklin Gothic Medium" panose="020B0603020102020204" pitchFamily="34" charset="0"/>
              </a:rPr>
              <a:t>х1,18 </a:t>
            </a:r>
            <a:r>
              <a:rPr lang="ru-RU" b="1" dirty="0">
                <a:latin typeface="Franklin Gothic Medium" panose="020B0603020102020204" pitchFamily="34" charset="0"/>
              </a:rPr>
              <a:t>м</a:t>
            </a:r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937496" y="5558999"/>
            <a:ext cx="4479635" cy="948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ул.Кенесары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уг.ул.Бейбитшилик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район посольства </a:t>
            </a: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Белорусии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статика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7" y="5846584"/>
            <a:ext cx="586240" cy="587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 l="9870" r="13160"/>
          <a:stretch>
            <a:fillRect/>
          </a:stretch>
        </p:blipFill>
        <p:spPr>
          <a:xfrm>
            <a:off x="176711" y="802409"/>
            <a:ext cx="5808078" cy="378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6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62673" y="799733"/>
            <a:ext cx="2456558" cy="8422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53148" y="1740905"/>
            <a:ext cx="2456558" cy="78322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53148" y="2721011"/>
            <a:ext cx="2456558" cy="8787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72" y="5153025"/>
            <a:ext cx="853033" cy="120595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76948" y="799733"/>
            <a:ext cx="2714624" cy="30247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стоимость размещения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72199" y="1171591"/>
            <a:ext cx="2456558" cy="4704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5</a:t>
            </a:r>
            <a:r>
              <a:rPr lang="ru-RU" sz="1600" dirty="0" smtClean="0">
                <a:latin typeface="Franklin Gothic Medium" panose="020B0603020102020204" pitchFamily="34" charset="0"/>
              </a:rPr>
              <a:t>4</a:t>
            </a:r>
            <a:r>
              <a:rPr lang="ru-RU" sz="1600" dirty="0">
                <a:latin typeface="Franklin Gothic Medium" panose="020B0603020102020204" pitchFamily="34" charset="0"/>
              </a:rPr>
              <a:t> 000 тенге </a:t>
            </a:r>
          </a:p>
          <a:p>
            <a:r>
              <a:rPr lang="ru-RU" sz="1600" dirty="0">
                <a:latin typeface="Franklin Gothic Medium" panose="020B0603020102020204" pitchFamily="34" charset="0"/>
              </a:rPr>
              <a:t>в месяц за 1 сторону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076951" y="2151340"/>
            <a:ext cx="2362200" cy="37278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8</a:t>
            </a:r>
            <a:r>
              <a:rPr lang="kk-KZ" sz="1600" dirty="0" smtClean="0">
                <a:latin typeface="Franklin Gothic Medium" panose="020B0603020102020204" pitchFamily="34" charset="0"/>
              </a:rPr>
              <a:t> 0</a:t>
            </a:r>
            <a:r>
              <a:rPr lang="ru-RU" sz="1600" dirty="0" smtClean="0">
                <a:latin typeface="Franklin Gothic Medium" panose="020B0603020102020204" pitchFamily="34" charset="0"/>
              </a:rPr>
              <a:t>00</a:t>
            </a:r>
            <a:r>
              <a:rPr lang="kk-KZ" sz="1600" dirty="0">
                <a:latin typeface="Franklin Gothic Medium" panose="020B0603020102020204" pitchFamily="34" charset="0"/>
              </a:rPr>
              <a:t>тг</a:t>
            </a:r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76948" y="1687754"/>
            <a:ext cx="3257549" cy="56967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Изготовление цветной </a:t>
            </a:r>
          </a:p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печати на бумаге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076949" y="2741030"/>
            <a:ext cx="2209802" cy="33554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Монтаж/демонтаж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076950" y="3055354"/>
            <a:ext cx="2448213" cy="75529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ru-RU" sz="1600" dirty="0" smtClean="0">
                <a:latin typeface="Franklin Gothic Medium" panose="020B0603020102020204" pitchFamily="34" charset="0"/>
              </a:rPr>
              <a:t>6 000</a:t>
            </a:r>
            <a:r>
              <a:rPr lang="kk-KZ" sz="1600" dirty="0">
                <a:latin typeface="Franklin Gothic Medium" panose="020B0603020102020204" pitchFamily="34" charset="0"/>
              </a:rPr>
              <a:t>тг.,</a:t>
            </a:r>
          </a:p>
          <a:p>
            <a:r>
              <a:rPr lang="kk-KZ" sz="1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Налог</a:t>
            </a:r>
            <a:r>
              <a:rPr lang="kk-KZ" sz="1600" dirty="0">
                <a:latin typeface="Franklin Gothic Medium" panose="020B0603020102020204" pitchFamily="34" charset="0"/>
              </a:rPr>
              <a:t> </a:t>
            </a:r>
            <a:r>
              <a:rPr lang="kk-KZ" sz="1600" dirty="0" smtClean="0">
                <a:latin typeface="Franklin Gothic Medium" panose="020B0603020102020204" pitchFamily="34" charset="0"/>
              </a:rPr>
              <a:t>5 </a:t>
            </a:r>
            <a:r>
              <a:rPr lang="kk-KZ" sz="1600" dirty="0">
                <a:latin typeface="Franklin Gothic Medium" panose="020B0603020102020204" pitchFamily="34" charset="0"/>
              </a:rPr>
              <a:t>мрп+12%нДС</a:t>
            </a:r>
            <a:endParaRPr lang="ru-RU" sz="1600" dirty="0">
              <a:latin typeface="Franklin Gothic Medium" panose="020B0603020102020204" pitchFamily="34" charset="0"/>
            </a:endParaRPr>
          </a:p>
          <a:p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1466" y="4855144"/>
            <a:ext cx="3563599" cy="59576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18616" y="4957911"/>
            <a:ext cx="3506449" cy="4929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latin typeface="Franklin Gothic Medium" panose="020B0603020102020204" pitchFamily="34" charset="0"/>
              </a:rPr>
              <a:t>«ротонда»  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smtClean="0">
                <a:latin typeface="Franklin Gothic Medium" panose="020B0603020102020204" pitchFamily="34" charset="0"/>
              </a:rPr>
              <a:t>3,41</a:t>
            </a:r>
            <a:r>
              <a:rPr lang="ru-RU" b="1" dirty="0" smtClean="0">
                <a:latin typeface="Franklin Gothic Medium" panose="020B0603020102020204" pitchFamily="34" charset="0"/>
              </a:rPr>
              <a:t>х1,18 </a:t>
            </a:r>
            <a:r>
              <a:rPr lang="ru-RU" b="1" dirty="0">
                <a:latin typeface="Franklin Gothic Medium" panose="020B0603020102020204" pitchFamily="34" charset="0"/>
              </a:rPr>
              <a:t>м</a:t>
            </a:r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992916" y="5558999"/>
            <a:ext cx="4479635" cy="948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ул.Кенесары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уг.ул.Бейбитшилик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район посольства , статика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7" y="5846584"/>
            <a:ext cx="586240" cy="5871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 r="18032"/>
          <a:stretch>
            <a:fillRect/>
          </a:stretch>
        </p:blipFill>
        <p:spPr>
          <a:xfrm>
            <a:off x="226239" y="759148"/>
            <a:ext cx="5686339" cy="381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5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62673" y="799733"/>
            <a:ext cx="2456558" cy="8422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53148" y="1740905"/>
            <a:ext cx="2456558" cy="78322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53148" y="2721011"/>
            <a:ext cx="2456558" cy="8787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72" y="5153025"/>
            <a:ext cx="853033" cy="120595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76948" y="799733"/>
            <a:ext cx="2714624" cy="30247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стоимость размещения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72199" y="1171591"/>
            <a:ext cx="2456558" cy="4704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5</a:t>
            </a:r>
            <a:r>
              <a:rPr lang="ru-RU" sz="1600" dirty="0" smtClean="0">
                <a:latin typeface="Franklin Gothic Medium" panose="020B0603020102020204" pitchFamily="34" charset="0"/>
              </a:rPr>
              <a:t>4</a:t>
            </a:r>
            <a:r>
              <a:rPr lang="ru-RU" sz="1600" dirty="0">
                <a:latin typeface="Franklin Gothic Medium" panose="020B0603020102020204" pitchFamily="34" charset="0"/>
              </a:rPr>
              <a:t> 000 тенге </a:t>
            </a:r>
          </a:p>
          <a:p>
            <a:r>
              <a:rPr lang="ru-RU" sz="1600" dirty="0">
                <a:latin typeface="Franklin Gothic Medium" panose="020B0603020102020204" pitchFamily="34" charset="0"/>
              </a:rPr>
              <a:t>в месяц за 1 сторону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076951" y="2151340"/>
            <a:ext cx="2362200" cy="37278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8</a:t>
            </a:r>
            <a:r>
              <a:rPr lang="kk-KZ" sz="1600" dirty="0" smtClean="0">
                <a:latin typeface="Franklin Gothic Medium" panose="020B0603020102020204" pitchFamily="34" charset="0"/>
              </a:rPr>
              <a:t> 0</a:t>
            </a:r>
            <a:r>
              <a:rPr lang="ru-RU" sz="1600" dirty="0" smtClean="0">
                <a:latin typeface="Franklin Gothic Medium" panose="020B0603020102020204" pitchFamily="34" charset="0"/>
              </a:rPr>
              <a:t>00</a:t>
            </a:r>
            <a:r>
              <a:rPr lang="kk-KZ" sz="1600" dirty="0">
                <a:latin typeface="Franklin Gothic Medium" panose="020B0603020102020204" pitchFamily="34" charset="0"/>
              </a:rPr>
              <a:t>тг</a:t>
            </a:r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76948" y="1687754"/>
            <a:ext cx="3257549" cy="56967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Изготовление цветной </a:t>
            </a:r>
          </a:p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печати на бумаге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076949" y="2741030"/>
            <a:ext cx="2209802" cy="33554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Монтаж/демонтаж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076951" y="3055354"/>
            <a:ext cx="2372616" cy="75529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ru-RU" sz="1600" dirty="0" smtClean="0">
                <a:latin typeface="Franklin Gothic Medium" panose="020B0603020102020204" pitchFamily="34" charset="0"/>
              </a:rPr>
              <a:t>6 000</a:t>
            </a:r>
            <a:r>
              <a:rPr lang="kk-KZ" sz="1600" dirty="0">
                <a:latin typeface="Franklin Gothic Medium" panose="020B0603020102020204" pitchFamily="34" charset="0"/>
              </a:rPr>
              <a:t>тг.,</a:t>
            </a:r>
          </a:p>
          <a:p>
            <a:r>
              <a:rPr lang="kk-KZ" sz="1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Налог</a:t>
            </a:r>
            <a:r>
              <a:rPr lang="kk-KZ" sz="1600" dirty="0">
                <a:latin typeface="Franklin Gothic Medium" panose="020B0603020102020204" pitchFamily="34" charset="0"/>
              </a:rPr>
              <a:t> </a:t>
            </a:r>
            <a:r>
              <a:rPr lang="kk-KZ" sz="1600" dirty="0" smtClean="0">
                <a:latin typeface="Franklin Gothic Medium" panose="020B0603020102020204" pitchFamily="34" charset="0"/>
              </a:rPr>
              <a:t>5 </a:t>
            </a:r>
            <a:r>
              <a:rPr lang="kk-KZ" sz="1600" dirty="0">
                <a:latin typeface="Franklin Gothic Medium" panose="020B0603020102020204" pitchFamily="34" charset="0"/>
              </a:rPr>
              <a:t>мрп+12%нДС</a:t>
            </a:r>
            <a:endParaRPr lang="ru-RU" sz="1600" dirty="0">
              <a:latin typeface="Franklin Gothic Medium" panose="020B0603020102020204" pitchFamily="34" charset="0"/>
            </a:endParaRPr>
          </a:p>
          <a:p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1466" y="4855144"/>
            <a:ext cx="3563599" cy="59576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18616" y="4957911"/>
            <a:ext cx="3506449" cy="4929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latin typeface="Franklin Gothic Medium" panose="020B0603020102020204" pitchFamily="34" charset="0"/>
              </a:rPr>
              <a:t>«ротонда»  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smtClean="0">
                <a:latin typeface="Franklin Gothic Medium" panose="020B0603020102020204" pitchFamily="34" charset="0"/>
              </a:rPr>
              <a:t>3,41</a:t>
            </a:r>
            <a:r>
              <a:rPr lang="ru-RU" b="1" dirty="0" smtClean="0">
                <a:latin typeface="Franklin Gothic Medium" panose="020B0603020102020204" pitchFamily="34" charset="0"/>
              </a:rPr>
              <a:t>х1,18 </a:t>
            </a:r>
            <a:r>
              <a:rPr lang="ru-RU" b="1" dirty="0">
                <a:latin typeface="Franklin Gothic Medium" panose="020B0603020102020204" pitchFamily="34" charset="0"/>
              </a:rPr>
              <a:t>м</a:t>
            </a:r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979061" y="5558999"/>
            <a:ext cx="4479635" cy="948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Пр.Абая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уг.ул.Ауезова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статика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7" y="5846584"/>
            <a:ext cx="586240" cy="5871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 r="7997"/>
          <a:stretch>
            <a:fillRect/>
          </a:stretch>
        </p:blipFill>
        <p:spPr>
          <a:xfrm>
            <a:off x="214688" y="790802"/>
            <a:ext cx="5708665" cy="378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9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62673" y="799733"/>
            <a:ext cx="2456558" cy="8422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53148" y="1740905"/>
            <a:ext cx="2456558" cy="78322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53148" y="2721011"/>
            <a:ext cx="2456558" cy="8787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72" y="5153025"/>
            <a:ext cx="853033" cy="120595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76948" y="799733"/>
            <a:ext cx="2714624" cy="30247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стоимость размещения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72199" y="1171591"/>
            <a:ext cx="2456558" cy="4704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5</a:t>
            </a:r>
            <a:r>
              <a:rPr lang="ru-RU" sz="1600" dirty="0" smtClean="0">
                <a:latin typeface="Franklin Gothic Medium" panose="020B0603020102020204" pitchFamily="34" charset="0"/>
              </a:rPr>
              <a:t>4</a:t>
            </a:r>
            <a:r>
              <a:rPr lang="ru-RU" sz="1600" dirty="0">
                <a:latin typeface="Franklin Gothic Medium" panose="020B0603020102020204" pitchFamily="34" charset="0"/>
              </a:rPr>
              <a:t> 000 тенге </a:t>
            </a:r>
          </a:p>
          <a:p>
            <a:r>
              <a:rPr lang="ru-RU" sz="1600" dirty="0">
                <a:latin typeface="Franklin Gothic Medium" panose="020B0603020102020204" pitchFamily="34" charset="0"/>
              </a:rPr>
              <a:t>в месяц за 1 сторону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076951" y="2151340"/>
            <a:ext cx="2362200" cy="37278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kk-KZ" sz="1600" dirty="0" smtClean="0">
                <a:latin typeface="Franklin Gothic Medium" panose="020B0603020102020204" pitchFamily="34" charset="0"/>
              </a:rPr>
              <a:t>8 0</a:t>
            </a:r>
            <a:r>
              <a:rPr lang="ru-RU" sz="1600" dirty="0" smtClean="0">
                <a:latin typeface="Franklin Gothic Medium" panose="020B0603020102020204" pitchFamily="34" charset="0"/>
              </a:rPr>
              <a:t>00</a:t>
            </a:r>
            <a:r>
              <a:rPr lang="kk-KZ" sz="1600" dirty="0">
                <a:latin typeface="Franklin Gothic Medium" panose="020B0603020102020204" pitchFamily="34" charset="0"/>
              </a:rPr>
              <a:t>тг</a:t>
            </a:r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76948" y="1687754"/>
            <a:ext cx="3257549" cy="56967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Изготовление цветной </a:t>
            </a:r>
          </a:p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печати на бумаге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076949" y="2741030"/>
            <a:ext cx="2209802" cy="33554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Монтаж/демонтаж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076951" y="3055355"/>
            <a:ext cx="2532754" cy="82391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ru-RU" sz="1600" dirty="0" smtClean="0">
                <a:latin typeface="Franklin Gothic Medium" panose="020B0603020102020204" pitchFamily="34" charset="0"/>
              </a:rPr>
              <a:t>6 000</a:t>
            </a:r>
            <a:r>
              <a:rPr lang="kk-KZ" sz="1600" dirty="0">
                <a:latin typeface="Franklin Gothic Medium" panose="020B0603020102020204" pitchFamily="34" charset="0"/>
              </a:rPr>
              <a:t>тг.,</a:t>
            </a:r>
          </a:p>
          <a:p>
            <a:r>
              <a:rPr lang="kk-KZ" sz="1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Налог</a:t>
            </a:r>
            <a:r>
              <a:rPr lang="kk-KZ" sz="1600" dirty="0">
                <a:latin typeface="Franklin Gothic Medium" panose="020B0603020102020204" pitchFamily="34" charset="0"/>
              </a:rPr>
              <a:t> </a:t>
            </a:r>
            <a:r>
              <a:rPr lang="kk-KZ" sz="1600" dirty="0" smtClean="0">
                <a:latin typeface="Franklin Gothic Medium" panose="020B0603020102020204" pitchFamily="34" charset="0"/>
              </a:rPr>
              <a:t>5 </a:t>
            </a:r>
            <a:r>
              <a:rPr lang="kk-KZ" sz="1600" dirty="0">
                <a:latin typeface="Franklin Gothic Medium" panose="020B0603020102020204" pitchFamily="34" charset="0"/>
              </a:rPr>
              <a:t>мрп+12%нДС</a:t>
            </a:r>
            <a:endParaRPr lang="ru-RU" sz="1600" dirty="0">
              <a:latin typeface="Franklin Gothic Medium" panose="020B0603020102020204" pitchFamily="34" charset="0"/>
            </a:endParaRPr>
          </a:p>
          <a:p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3756" y="4855144"/>
            <a:ext cx="3563599" cy="59576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90906" y="4957911"/>
            <a:ext cx="3506449" cy="4929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latin typeface="Franklin Gothic Medium" panose="020B0603020102020204" pitchFamily="34" charset="0"/>
              </a:rPr>
              <a:t>«ротонда»  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smtClean="0">
                <a:latin typeface="Franklin Gothic Medium" panose="020B0603020102020204" pitchFamily="34" charset="0"/>
              </a:rPr>
              <a:t>3,41</a:t>
            </a:r>
            <a:r>
              <a:rPr lang="ru-RU" b="1" dirty="0" smtClean="0">
                <a:latin typeface="Franklin Gothic Medium" panose="020B0603020102020204" pitchFamily="34" charset="0"/>
              </a:rPr>
              <a:t>х1,18 </a:t>
            </a:r>
            <a:r>
              <a:rPr lang="ru-RU" b="1" dirty="0">
                <a:latin typeface="Franklin Gothic Medium" panose="020B0603020102020204" pitchFamily="34" charset="0"/>
              </a:rPr>
              <a:t>м</a:t>
            </a:r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965206" y="5558999"/>
            <a:ext cx="4479635" cy="948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Пр.Абая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уг.ул.Ауезова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статика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17" y="5846584"/>
            <a:ext cx="586240" cy="587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 l="7997"/>
          <a:stretch>
            <a:fillRect/>
          </a:stretch>
        </p:blipFill>
        <p:spPr>
          <a:xfrm>
            <a:off x="193964" y="800407"/>
            <a:ext cx="5763355" cy="381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8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62673" y="799733"/>
            <a:ext cx="2456558" cy="8422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53148" y="1740905"/>
            <a:ext cx="2456558" cy="78322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53148" y="2721011"/>
            <a:ext cx="2456558" cy="8787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72" y="5153025"/>
            <a:ext cx="853033" cy="120595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76948" y="799733"/>
            <a:ext cx="2714624" cy="30247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стоимость размещения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72199" y="1171591"/>
            <a:ext cx="2456558" cy="4704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5</a:t>
            </a:r>
            <a:r>
              <a:rPr lang="ru-RU" sz="1600" dirty="0" smtClean="0">
                <a:latin typeface="Franklin Gothic Medium" panose="020B0603020102020204" pitchFamily="34" charset="0"/>
              </a:rPr>
              <a:t>4</a:t>
            </a:r>
            <a:r>
              <a:rPr lang="ru-RU" sz="1600" dirty="0">
                <a:latin typeface="Franklin Gothic Medium" panose="020B0603020102020204" pitchFamily="34" charset="0"/>
              </a:rPr>
              <a:t> 000 тенге </a:t>
            </a:r>
          </a:p>
          <a:p>
            <a:r>
              <a:rPr lang="ru-RU" sz="1600" dirty="0">
                <a:latin typeface="Franklin Gothic Medium" panose="020B0603020102020204" pitchFamily="34" charset="0"/>
              </a:rPr>
              <a:t>в месяц за 1 сторону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076951" y="2151340"/>
            <a:ext cx="2362200" cy="37278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kk-KZ" sz="1600" dirty="0" smtClean="0">
                <a:latin typeface="Franklin Gothic Medium" panose="020B0603020102020204" pitchFamily="34" charset="0"/>
              </a:rPr>
              <a:t>8 0</a:t>
            </a:r>
            <a:r>
              <a:rPr lang="ru-RU" sz="1600" dirty="0" smtClean="0">
                <a:latin typeface="Franklin Gothic Medium" panose="020B0603020102020204" pitchFamily="34" charset="0"/>
              </a:rPr>
              <a:t>00</a:t>
            </a:r>
            <a:r>
              <a:rPr lang="kk-KZ" sz="1600" dirty="0">
                <a:latin typeface="Franklin Gothic Medium" panose="020B0603020102020204" pitchFamily="34" charset="0"/>
              </a:rPr>
              <a:t>тг</a:t>
            </a:r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76948" y="1687754"/>
            <a:ext cx="3257549" cy="56967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Изготовление цветной </a:t>
            </a:r>
          </a:p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печати на бумаге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076949" y="2741030"/>
            <a:ext cx="2209802" cy="33554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Монтаж/демонтаж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076950" y="3055354"/>
            <a:ext cx="2382141" cy="75529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ru-RU" sz="1600" dirty="0" smtClean="0">
                <a:latin typeface="Franklin Gothic Medium" panose="020B0603020102020204" pitchFamily="34" charset="0"/>
              </a:rPr>
              <a:t>6 000</a:t>
            </a:r>
            <a:r>
              <a:rPr lang="kk-KZ" sz="1600" dirty="0">
                <a:latin typeface="Franklin Gothic Medium" panose="020B0603020102020204" pitchFamily="34" charset="0"/>
              </a:rPr>
              <a:t>тг.,</a:t>
            </a:r>
          </a:p>
          <a:p>
            <a:r>
              <a:rPr lang="kk-KZ" sz="1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Налог</a:t>
            </a:r>
            <a:r>
              <a:rPr lang="kk-KZ" sz="1600" dirty="0">
                <a:latin typeface="Franklin Gothic Medium" panose="020B0603020102020204" pitchFamily="34" charset="0"/>
              </a:rPr>
              <a:t> </a:t>
            </a:r>
            <a:r>
              <a:rPr lang="kk-KZ" sz="1600" dirty="0" smtClean="0">
                <a:latin typeface="Franklin Gothic Medium" panose="020B0603020102020204" pitchFamily="34" charset="0"/>
              </a:rPr>
              <a:t>5 </a:t>
            </a:r>
            <a:r>
              <a:rPr lang="kk-KZ" sz="1600" dirty="0">
                <a:latin typeface="Franklin Gothic Medium" panose="020B0603020102020204" pitchFamily="34" charset="0"/>
              </a:rPr>
              <a:t>мрп+12%нДС</a:t>
            </a:r>
            <a:endParaRPr lang="ru-RU" sz="1600" dirty="0">
              <a:latin typeface="Franklin Gothic Medium" panose="020B0603020102020204" pitchFamily="34" charset="0"/>
            </a:endParaRPr>
          </a:p>
          <a:p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2214" y="4855144"/>
            <a:ext cx="3563599" cy="59576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14303" y="4957911"/>
            <a:ext cx="3506449" cy="4929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latin typeface="Franklin Gothic Medium" panose="020B0603020102020204" pitchFamily="34" charset="0"/>
              </a:rPr>
              <a:t>«ротонда»  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smtClean="0">
                <a:latin typeface="Franklin Gothic Medium" panose="020B0603020102020204" pitchFamily="34" charset="0"/>
              </a:rPr>
              <a:t>3,41</a:t>
            </a:r>
            <a:r>
              <a:rPr lang="ru-RU" b="1" dirty="0" smtClean="0">
                <a:latin typeface="Franklin Gothic Medium" panose="020B0603020102020204" pitchFamily="34" charset="0"/>
              </a:rPr>
              <a:t>х1,18 </a:t>
            </a:r>
            <a:r>
              <a:rPr lang="ru-RU" b="1" dirty="0">
                <a:latin typeface="Franklin Gothic Medium" panose="020B0603020102020204" pitchFamily="34" charset="0"/>
              </a:rPr>
              <a:t>м</a:t>
            </a:r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888603" y="5558999"/>
            <a:ext cx="4479635" cy="948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Пр.Абая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уг.ул.Ауезова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статика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4" y="5846584"/>
            <a:ext cx="586240" cy="5871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 t="9802" b="1634"/>
          <a:stretch>
            <a:fillRect/>
          </a:stretch>
        </p:blipFill>
        <p:spPr>
          <a:xfrm>
            <a:off x="172527" y="795805"/>
            <a:ext cx="5807787" cy="38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62673" y="799733"/>
            <a:ext cx="2456558" cy="8422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53148" y="1740905"/>
            <a:ext cx="2456558" cy="78322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53148" y="2721011"/>
            <a:ext cx="2456558" cy="8787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72" y="5153025"/>
            <a:ext cx="853033" cy="120595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76948" y="799733"/>
            <a:ext cx="2714624" cy="30247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стоимость размещения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72199" y="1171591"/>
            <a:ext cx="2456558" cy="4704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5</a:t>
            </a:r>
            <a:r>
              <a:rPr lang="ru-RU" sz="1600" dirty="0" smtClean="0">
                <a:latin typeface="Franklin Gothic Medium" panose="020B0603020102020204" pitchFamily="34" charset="0"/>
              </a:rPr>
              <a:t>4</a:t>
            </a:r>
            <a:r>
              <a:rPr lang="ru-RU" sz="1600" dirty="0">
                <a:latin typeface="Franklin Gothic Medium" panose="020B0603020102020204" pitchFamily="34" charset="0"/>
              </a:rPr>
              <a:t> 000 тенге </a:t>
            </a:r>
          </a:p>
          <a:p>
            <a:r>
              <a:rPr lang="ru-RU" sz="1600" dirty="0">
                <a:latin typeface="Franklin Gothic Medium" panose="020B0603020102020204" pitchFamily="34" charset="0"/>
              </a:rPr>
              <a:t>в месяц за 1 сторону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076951" y="2151340"/>
            <a:ext cx="2362200" cy="37278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ru-RU" sz="1600" dirty="0">
                <a:latin typeface="Franklin Gothic Medium" panose="020B0603020102020204" pitchFamily="34" charset="0"/>
              </a:rPr>
              <a:t>8</a:t>
            </a:r>
            <a:r>
              <a:rPr lang="ru-RU" sz="1600" dirty="0" smtClean="0">
                <a:latin typeface="Franklin Gothic Medium" panose="020B0603020102020204" pitchFamily="34" charset="0"/>
              </a:rPr>
              <a:t> 000</a:t>
            </a:r>
            <a:r>
              <a:rPr lang="kk-KZ" sz="1600" dirty="0">
                <a:latin typeface="Franklin Gothic Medium" panose="020B0603020102020204" pitchFamily="34" charset="0"/>
              </a:rPr>
              <a:t>тг</a:t>
            </a:r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76948" y="1687754"/>
            <a:ext cx="3257549" cy="56967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Изготовление цветной </a:t>
            </a:r>
          </a:p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печати на бумаге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076949" y="2741030"/>
            <a:ext cx="2209802" cy="33554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Монтаж/демонтаж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076950" y="3055354"/>
            <a:ext cx="2466685" cy="75529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ru-RU" sz="1600" dirty="0">
                <a:latin typeface="Franklin Gothic Medium" panose="020B0603020102020204" pitchFamily="34" charset="0"/>
              </a:rPr>
              <a:t>6</a:t>
            </a:r>
            <a:r>
              <a:rPr lang="ru-RU" sz="1600" dirty="0" smtClean="0">
                <a:latin typeface="Franklin Gothic Medium" panose="020B0603020102020204" pitchFamily="34" charset="0"/>
              </a:rPr>
              <a:t>000</a:t>
            </a:r>
            <a:r>
              <a:rPr lang="kk-KZ" sz="1600" dirty="0">
                <a:latin typeface="Franklin Gothic Medium" panose="020B0603020102020204" pitchFamily="34" charset="0"/>
              </a:rPr>
              <a:t>тг.,</a:t>
            </a:r>
          </a:p>
          <a:p>
            <a:r>
              <a:rPr lang="kk-KZ" sz="1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Налог</a:t>
            </a:r>
            <a:r>
              <a:rPr lang="kk-KZ" sz="1600" dirty="0">
                <a:latin typeface="Franklin Gothic Medium" panose="020B0603020102020204" pitchFamily="34" charset="0"/>
              </a:rPr>
              <a:t> </a:t>
            </a:r>
            <a:r>
              <a:rPr lang="kk-KZ" sz="1600" dirty="0" smtClean="0">
                <a:latin typeface="Franklin Gothic Medium" panose="020B0603020102020204" pitchFamily="34" charset="0"/>
              </a:rPr>
              <a:t>5 </a:t>
            </a:r>
            <a:r>
              <a:rPr lang="kk-KZ" sz="1600" dirty="0">
                <a:latin typeface="Franklin Gothic Medium" panose="020B0603020102020204" pitchFamily="34" charset="0"/>
              </a:rPr>
              <a:t>мрп+12%нДС</a:t>
            </a:r>
            <a:endParaRPr lang="ru-RU" sz="1600" dirty="0">
              <a:latin typeface="Franklin Gothic Medium" panose="020B0603020102020204" pitchFamily="34" charset="0"/>
            </a:endParaRPr>
          </a:p>
          <a:p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8054" y="4887470"/>
            <a:ext cx="3563599" cy="59576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5204" y="4924574"/>
            <a:ext cx="3506449" cy="52155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latin typeface="Franklin Gothic Medium" panose="020B0603020102020204" pitchFamily="34" charset="0"/>
              </a:rPr>
              <a:t>«ротонда»  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smtClean="0">
                <a:latin typeface="Franklin Gothic Medium" panose="020B0603020102020204" pitchFamily="34" charset="0"/>
              </a:rPr>
              <a:t>3,41</a:t>
            </a:r>
            <a:r>
              <a:rPr lang="ru-RU" b="1" dirty="0" smtClean="0">
                <a:latin typeface="Franklin Gothic Medium" panose="020B0603020102020204" pitchFamily="34" charset="0"/>
              </a:rPr>
              <a:t>х1,18 </a:t>
            </a:r>
            <a:r>
              <a:rPr lang="ru-RU" b="1" dirty="0">
                <a:latin typeface="Franklin Gothic Medium" panose="020B0603020102020204" pitchFamily="34" charset="0"/>
              </a:rPr>
              <a:t>м</a:t>
            </a:r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856611" y="5591048"/>
            <a:ext cx="4424029" cy="948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Пр.Республики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уг.ул.Кенесары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район Теле2, статика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4" y="5771835"/>
            <a:ext cx="586240" cy="5871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rcRect l="7249" r="7249"/>
          <a:stretch>
            <a:fillRect/>
          </a:stretch>
        </p:blipFill>
        <p:spPr>
          <a:xfrm>
            <a:off x="197844" y="815972"/>
            <a:ext cx="5771635" cy="372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2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62673" y="799733"/>
            <a:ext cx="2456558" cy="8422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53148" y="1740905"/>
            <a:ext cx="2456558" cy="78322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53148" y="2721011"/>
            <a:ext cx="2456558" cy="8787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72" y="5153025"/>
            <a:ext cx="853033" cy="120595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76948" y="799733"/>
            <a:ext cx="2714624" cy="30247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стоимость размещения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72199" y="1171591"/>
            <a:ext cx="2456558" cy="4704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5</a:t>
            </a:r>
            <a:r>
              <a:rPr lang="ru-RU" sz="1600" dirty="0" smtClean="0">
                <a:latin typeface="Franklin Gothic Medium" panose="020B0603020102020204" pitchFamily="34" charset="0"/>
              </a:rPr>
              <a:t>4</a:t>
            </a:r>
            <a:r>
              <a:rPr lang="ru-RU" sz="1600" dirty="0">
                <a:latin typeface="Franklin Gothic Medium" panose="020B0603020102020204" pitchFamily="34" charset="0"/>
              </a:rPr>
              <a:t> 000 тенге </a:t>
            </a:r>
          </a:p>
          <a:p>
            <a:r>
              <a:rPr lang="ru-RU" sz="1600" dirty="0">
                <a:latin typeface="Franklin Gothic Medium" panose="020B0603020102020204" pitchFamily="34" charset="0"/>
              </a:rPr>
              <a:t>в месяц за 1 сторону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076951" y="2151340"/>
            <a:ext cx="2362200" cy="37278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ru-RU" sz="1600" dirty="0">
                <a:latin typeface="Franklin Gothic Medium" panose="020B0603020102020204" pitchFamily="34" charset="0"/>
              </a:rPr>
              <a:t>8</a:t>
            </a:r>
            <a:r>
              <a:rPr lang="ru-RU" sz="1600" dirty="0" smtClean="0">
                <a:latin typeface="Franklin Gothic Medium" panose="020B0603020102020204" pitchFamily="34" charset="0"/>
              </a:rPr>
              <a:t> 000</a:t>
            </a:r>
            <a:r>
              <a:rPr lang="kk-KZ" sz="1600" dirty="0">
                <a:latin typeface="Franklin Gothic Medium" panose="020B0603020102020204" pitchFamily="34" charset="0"/>
              </a:rPr>
              <a:t>тг</a:t>
            </a:r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76948" y="1687754"/>
            <a:ext cx="3257549" cy="56967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Изготовление цветной </a:t>
            </a:r>
          </a:p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печати на бумаге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076949" y="2741030"/>
            <a:ext cx="2209802" cy="33554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Монтаж/демонтаж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076951" y="3055355"/>
            <a:ext cx="2362200" cy="84239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ru-RU" sz="1600" dirty="0" smtClean="0">
                <a:latin typeface="Franklin Gothic Medium" panose="020B0603020102020204" pitchFamily="34" charset="0"/>
              </a:rPr>
              <a:t>6 000</a:t>
            </a:r>
            <a:r>
              <a:rPr lang="kk-KZ" sz="1600" dirty="0">
                <a:latin typeface="Franklin Gothic Medium" panose="020B0603020102020204" pitchFamily="34" charset="0"/>
              </a:rPr>
              <a:t>тг.,</a:t>
            </a:r>
          </a:p>
          <a:p>
            <a:r>
              <a:rPr lang="kk-KZ" sz="1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Налог</a:t>
            </a:r>
            <a:r>
              <a:rPr lang="kk-KZ" sz="1600" dirty="0">
                <a:latin typeface="Franklin Gothic Medium" panose="020B0603020102020204" pitchFamily="34" charset="0"/>
              </a:rPr>
              <a:t> </a:t>
            </a:r>
            <a:r>
              <a:rPr lang="kk-KZ" sz="1600" dirty="0" smtClean="0">
                <a:latin typeface="Franklin Gothic Medium" panose="020B0603020102020204" pitchFamily="34" charset="0"/>
              </a:rPr>
              <a:t>5 </a:t>
            </a:r>
            <a:r>
              <a:rPr lang="kk-KZ" sz="1600" dirty="0">
                <a:latin typeface="Franklin Gothic Medium" panose="020B0603020102020204" pitchFamily="34" charset="0"/>
              </a:rPr>
              <a:t>мрп+12%нДС</a:t>
            </a:r>
            <a:endParaRPr lang="ru-RU" sz="1600" dirty="0">
              <a:latin typeface="Franklin Gothic Medium" panose="020B0603020102020204" pitchFamily="34" charset="0"/>
            </a:endParaRPr>
          </a:p>
          <a:p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6680" y="4887470"/>
            <a:ext cx="3563599" cy="59576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63830" y="4924574"/>
            <a:ext cx="3506449" cy="52155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latin typeface="Franklin Gothic Medium" panose="020B0603020102020204" pitchFamily="34" charset="0"/>
              </a:rPr>
              <a:t>«ротонда»  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smtClean="0">
                <a:latin typeface="Franklin Gothic Medium" panose="020B0603020102020204" pitchFamily="34" charset="0"/>
              </a:rPr>
              <a:t>3,41</a:t>
            </a:r>
            <a:r>
              <a:rPr lang="ru-RU" b="1" dirty="0" smtClean="0">
                <a:latin typeface="Franklin Gothic Medium" panose="020B0603020102020204" pitchFamily="34" charset="0"/>
              </a:rPr>
              <a:t>х1,18 </a:t>
            </a:r>
            <a:r>
              <a:rPr lang="ru-RU" b="1" dirty="0">
                <a:latin typeface="Franklin Gothic Medium" panose="020B0603020102020204" pitchFamily="34" charset="0"/>
              </a:rPr>
              <a:t>м</a:t>
            </a:r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856611" y="5591048"/>
            <a:ext cx="4424029" cy="948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Пр.Республики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уг.ул.Кенесары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район Теле2, статика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0" y="5771835"/>
            <a:ext cx="586240" cy="5871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 l="9061" r="5437"/>
          <a:stretch>
            <a:fillRect/>
          </a:stretch>
        </p:blipFill>
        <p:spPr>
          <a:xfrm>
            <a:off x="173250" y="790923"/>
            <a:ext cx="5812856" cy="375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0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62673" y="799733"/>
            <a:ext cx="2456558" cy="8422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53148" y="1740905"/>
            <a:ext cx="2456558" cy="78322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53148" y="2721011"/>
            <a:ext cx="2456558" cy="8787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72" y="5153025"/>
            <a:ext cx="853033" cy="120595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76948" y="799733"/>
            <a:ext cx="2714624" cy="30247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стоимость размещения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72199" y="1171591"/>
            <a:ext cx="2456558" cy="4704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5</a:t>
            </a:r>
            <a:r>
              <a:rPr lang="ru-RU" sz="1600" dirty="0" smtClean="0">
                <a:latin typeface="Franklin Gothic Medium" panose="020B0603020102020204" pitchFamily="34" charset="0"/>
              </a:rPr>
              <a:t>4</a:t>
            </a:r>
            <a:r>
              <a:rPr lang="ru-RU" sz="1600" dirty="0">
                <a:latin typeface="Franklin Gothic Medium" panose="020B0603020102020204" pitchFamily="34" charset="0"/>
              </a:rPr>
              <a:t> 000 тенге </a:t>
            </a:r>
          </a:p>
          <a:p>
            <a:r>
              <a:rPr lang="ru-RU" sz="1600" dirty="0">
                <a:latin typeface="Franklin Gothic Medium" panose="020B0603020102020204" pitchFamily="34" charset="0"/>
              </a:rPr>
              <a:t>в месяц за 1 сторону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076951" y="2151340"/>
            <a:ext cx="2362200" cy="37278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ru-RU" sz="1600" dirty="0">
                <a:latin typeface="Franklin Gothic Medium" panose="020B0603020102020204" pitchFamily="34" charset="0"/>
              </a:rPr>
              <a:t>8</a:t>
            </a:r>
            <a:r>
              <a:rPr lang="ru-RU" sz="1600" dirty="0" smtClean="0">
                <a:latin typeface="Franklin Gothic Medium" panose="020B0603020102020204" pitchFamily="34" charset="0"/>
              </a:rPr>
              <a:t> 000</a:t>
            </a:r>
            <a:r>
              <a:rPr lang="kk-KZ" sz="1600" dirty="0">
                <a:latin typeface="Franklin Gothic Medium" panose="020B0603020102020204" pitchFamily="34" charset="0"/>
              </a:rPr>
              <a:t>тг</a:t>
            </a:r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76948" y="1687754"/>
            <a:ext cx="3257549" cy="56967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Изготовление цветной </a:t>
            </a:r>
          </a:p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печати на бумаге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076949" y="2741030"/>
            <a:ext cx="2209802" cy="33554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Монтаж/демонтаж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076951" y="3055355"/>
            <a:ext cx="2429740" cy="74132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ru-RU" sz="1600" dirty="0">
                <a:latin typeface="Franklin Gothic Medium" panose="020B0603020102020204" pitchFamily="34" charset="0"/>
              </a:rPr>
              <a:t>6</a:t>
            </a:r>
            <a:r>
              <a:rPr lang="ru-RU" sz="1600" dirty="0" smtClean="0">
                <a:latin typeface="Franklin Gothic Medium" panose="020B0603020102020204" pitchFamily="34" charset="0"/>
              </a:rPr>
              <a:t>000</a:t>
            </a:r>
            <a:r>
              <a:rPr lang="kk-KZ" sz="1600" dirty="0">
                <a:latin typeface="Franklin Gothic Medium" panose="020B0603020102020204" pitchFamily="34" charset="0"/>
              </a:rPr>
              <a:t>тг.,</a:t>
            </a:r>
          </a:p>
          <a:p>
            <a:r>
              <a:rPr lang="kk-KZ" sz="1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Налог</a:t>
            </a:r>
            <a:r>
              <a:rPr lang="kk-KZ" sz="1600" dirty="0">
                <a:latin typeface="Franklin Gothic Medium" panose="020B0603020102020204" pitchFamily="34" charset="0"/>
              </a:rPr>
              <a:t> </a:t>
            </a:r>
            <a:r>
              <a:rPr lang="kk-KZ" sz="1600" dirty="0" smtClean="0">
                <a:latin typeface="Franklin Gothic Medium" panose="020B0603020102020204" pitchFamily="34" charset="0"/>
              </a:rPr>
              <a:t>5 </a:t>
            </a:r>
            <a:r>
              <a:rPr lang="kk-KZ" sz="1600" dirty="0">
                <a:latin typeface="Franklin Gothic Medium" panose="020B0603020102020204" pitchFamily="34" charset="0"/>
              </a:rPr>
              <a:t>мрп+12%нДС</a:t>
            </a:r>
            <a:endParaRPr lang="ru-RU" sz="1600" dirty="0">
              <a:latin typeface="Franklin Gothic Medium" panose="020B0603020102020204" pitchFamily="34" charset="0"/>
            </a:endParaRPr>
          </a:p>
          <a:p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6680" y="4887470"/>
            <a:ext cx="3563599" cy="59576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63830" y="4924574"/>
            <a:ext cx="3506449" cy="52155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latin typeface="Franklin Gothic Medium" panose="020B0603020102020204" pitchFamily="34" charset="0"/>
              </a:rPr>
              <a:t>«ротонда»  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smtClean="0">
                <a:latin typeface="Franklin Gothic Medium" panose="020B0603020102020204" pitchFamily="34" charset="0"/>
              </a:rPr>
              <a:t>3,41</a:t>
            </a:r>
            <a:r>
              <a:rPr lang="ru-RU" b="1" dirty="0" smtClean="0">
                <a:latin typeface="Franklin Gothic Medium" panose="020B0603020102020204" pitchFamily="34" charset="0"/>
              </a:rPr>
              <a:t>х1,18 </a:t>
            </a:r>
            <a:r>
              <a:rPr lang="ru-RU" b="1" dirty="0">
                <a:latin typeface="Franklin Gothic Medium" panose="020B0603020102020204" pitchFamily="34" charset="0"/>
              </a:rPr>
              <a:t>м</a:t>
            </a:r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856611" y="5591048"/>
            <a:ext cx="4424029" cy="948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Пр.Республики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уг.ул.Кенесары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район Теле2, статика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0" y="5771835"/>
            <a:ext cx="586240" cy="5871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 l="9847"/>
          <a:stretch>
            <a:fillRect/>
          </a:stretch>
        </p:blipFill>
        <p:spPr>
          <a:xfrm>
            <a:off x="177336" y="822055"/>
            <a:ext cx="5774676" cy="384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4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62673" y="799733"/>
            <a:ext cx="2456558" cy="8422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53148" y="1740905"/>
            <a:ext cx="2456558" cy="78322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53148" y="2721011"/>
            <a:ext cx="2456558" cy="8787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72" y="5153025"/>
            <a:ext cx="853033" cy="120595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76948" y="799733"/>
            <a:ext cx="2714624" cy="30247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стоимость размещения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72199" y="1171591"/>
            <a:ext cx="2456558" cy="4704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 smtClean="0">
                <a:latin typeface="Franklin Gothic Medium" panose="020B0603020102020204" pitchFamily="34" charset="0"/>
              </a:rPr>
              <a:t>54</a:t>
            </a:r>
            <a:r>
              <a:rPr lang="ru-RU" sz="1600" dirty="0">
                <a:latin typeface="Franklin Gothic Medium" panose="020B0603020102020204" pitchFamily="34" charset="0"/>
              </a:rPr>
              <a:t> 000 тенге </a:t>
            </a:r>
          </a:p>
          <a:p>
            <a:r>
              <a:rPr lang="ru-RU" sz="1600" dirty="0">
                <a:latin typeface="Franklin Gothic Medium" panose="020B0603020102020204" pitchFamily="34" charset="0"/>
              </a:rPr>
              <a:t>в месяц за 1 сторону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076951" y="2151340"/>
            <a:ext cx="2362200" cy="37278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8</a:t>
            </a:r>
            <a:r>
              <a:rPr lang="kk-KZ" sz="1600" dirty="0" smtClean="0">
                <a:latin typeface="Franklin Gothic Medium" panose="020B0603020102020204" pitchFamily="34" charset="0"/>
              </a:rPr>
              <a:t> 0</a:t>
            </a:r>
            <a:r>
              <a:rPr lang="ru-RU" sz="1600" dirty="0" smtClean="0">
                <a:latin typeface="Franklin Gothic Medium" panose="020B0603020102020204" pitchFamily="34" charset="0"/>
              </a:rPr>
              <a:t>00</a:t>
            </a:r>
            <a:r>
              <a:rPr lang="kk-KZ" sz="1600" dirty="0">
                <a:latin typeface="Franklin Gothic Medium" panose="020B0603020102020204" pitchFamily="34" charset="0"/>
              </a:rPr>
              <a:t>тг</a:t>
            </a:r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76948" y="1687754"/>
            <a:ext cx="3257549" cy="56967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Изготовление цветной </a:t>
            </a:r>
          </a:p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печати на бумаге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076949" y="2741030"/>
            <a:ext cx="2209802" cy="33554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Монтаж/демонтаж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076951" y="3055354"/>
            <a:ext cx="2362200" cy="75529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ru-RU" sz="1600" dirty="0">
                <a:latin typeface="Franklin Gothic Medium" panose="020B0603020102020204" pitchFamily="34" charset="0"/>
              </a:rPr>
              <a:t>6</a:t>
            </a:r>
            <a:r>
              <a:rPr lang="ru-RU" sz="1600" dirty="0" smtClean="0">
                <a:latin typeface="Franklin Gothic Medium" panose="020B0603020102020204" pitchFamily="34" charset="0"/>
              </a:rPr>
              <a:t>000</a:t>
            </a:r>
            <a:r>
              <a:rPr lang="kk-KZ" sz="1600" dirty="0" smtClean="0">
                <a:latin typeface="Franklin Gothic Medium" panose="020B0603020102020204" pitchFamily="34" charset="0"/>
              </a:rPr>
              <a:t>тг</a:t>
            </a:r>
            <a:r>
              <a:rPr lang="kk-KZ" sz="1600" dirty="0">
                <a:latin typeface="Franklin Gothic Medium" panose="020B0603020102020204" pitchFamily="34" charset="0"/>
              </a:rPr>
              <a:t>.,</a:t>
            </a:r>
          </a:p>
          <a:p>
            <a:r>
              <a:rPr lang="kk-KZ" sz="1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Налог</a:t>
            </a:r>
            <a:r>
              <a:rPr lang="kk-KZ" sz="1600" dirty="0">
                <a:latin typeface="Franklin Gothic Medium" panose="020B0603020102020204" pitchFamily="34" charset="0"/>
              </a:rPr>
              <a:t> </a:t>
            </a:r>
            <a:r>
              <a:rPr lang="kk-KZ" sz="1600" dirty="0" smtClean="0">
                <a:latin typeface="Franklin Gothic Medium" panose="020B0603020102020204" pitchFamily="34" charset="0"/>
              </a:rPr>
              <a:t>5 </a:t>
            </a:r>
            <a:r>
              <a:rPr lang="kk-KZ" sz="1600" dirty="0">
                <a:latin typeface="Franklin Gothic Medium" panose="020B0603020102020204" pitchFamily="34" charset="0"/>
              </a:rPr>
              <a:t>мрп+12%нДС</a:t>
            </a:r>
            <a:endParaRPr lang="ru-RU" sz="1600" dirty="0">
              <a:latin typeface="Franklin Gothic Medium" panose="020B0603020102020204" pitchFamily="34" charset="0"/>
            </a:endParaRPr>
          </a:p>
          <a:p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1657" y="4855144"/>
            <a:ext cx="3563599" cy="59576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48807" y="4957911"/>
            <a:ext cx="3506449" cy="4929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latin typeface="Franklin Gothic Medium" panose="020B0603020102020204" pitchFamily="34" charset="0"/>
              </a:rPr>
              <a:t>«ротонда»  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smtClean="0">
                <a:latin typeface="Franklin Gothic Medium" panose="020B0603020102020204" pitchFamily="34" charset="0"/>
              </a:rPr>
              <a:t>3,41</a:t>
            </a:r>
            <a:r>
              <a:rPr lang="ru-RU" b="1" dirty="0" smtClean="0">
                <a:latin typeface="Franklin Gothic Medium" panose="020B0603020102020204" pitchFamily="34" charset="0"/>
              </a:rPr>
              <a:t>х1,18 </a:t>
            </a:r>
            <a:r>
              <a:rPr lang="ru-RU" b="1" dirty="0">
                <a:latin typeface="Franklin Gothic Medium" panose="020B0603020102020204" pitchFamily="34" charset="0"/>
              </a:rPr>
              <a:t>м</a:t>
            </a:r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905855" y="5593503"/>
            <a:ext cx="4479635" cy="948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Пр.Республики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уг.ул.Кенесары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район шахматного сквера, статика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8" y="5777576"/>
            <a:ext cx="586240" cy="587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 l="5847" r="5847"/>
          <a:stretch>
            <a:fillRect/>
          </a:stretch>
        </p:blipFill>
        <p:spPr>
          <a:xfrm>
            <a:off x="215660" y="810264"/>
            <a:ext cx="5771071" cy="388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62673" y="799733"/>
            <a:ext cx="2456558" cy="8422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53148" y="1740905"/>
            <a:ext cx="2456558" cy="78322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53148" y="2721011"/>
            <a:ext cx="2456558" cy="8787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72" y="5153025"/>
            <a:ext cx="853033" cy="120595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76948" y="799733"/>
            <a:ext cx="2714624" cy="30247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стоимость размещения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72199" y="1171591"/>
            <a:ext cx="2456558" cy="4704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5</a:t>
            </a:r>
            <a:r>
              <a:rPr lang="ru-RU" sz="1600" dirty="0" smtClean="0">
                <a:latin typeface="Franklin Gothic Medium" panose="020B0603020102020204" pitchFamily="34" charset="0"/>
              </a:rPr>
              <a:t>4</a:t>
            </a:r>
            <a:r>
              <a:rPr lang="ru-RU" sz="1600" dirty="0">
                <a:latin typeface="Franklin Gothic Medium" panose="020B0603020102020204" pitchFamily="34" charset="0"/>
              </a:rPr>
              <a:t> 000 тенге </a:t>
            </a:r>
          </a:p>
          <a:p>
            <a:r>
              <a:rPr lang="ru-RU" sz="1600" dirty="0">
                <a:latin typeface="Franklin Gothic Medium" panose="020B0603020102020204" pitchFamily="34" charset="0"/>
              </a:rPr>
              <a:t>в месяц за 1 сторону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076951" y="2151340"/>
            <a:ext cx="2362200" cy="37278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kk-KZ" sz="1600" dirty="0" smtClean="0">
                <a:latin typeface="Franklin Gothic Medium" panose="020B0603020102020204" pitchFamily="34" charset="0"/>
              </a:rPr>
              <a:t>8 0</a:t>
            </a:r>
            <a:r>
              <a:rPr lang="ru-RU" sz="1600" dirty="0" smtClean="0">
                <a:latin typeface="Franklin Gothic Medium" panose="020B0603020102020204" pitchFamily="34" charset="0"/>
              </a:rPr>
              <a:t>00</a:t>
            </a:r>
            <a:r>
              <a:rPr lang="kk-KZ" sz="1600" dirty="0">
                <a:latin typeface="Franklin Gothic Medium" panose="020B0603020102020204" pitchFamily="34" charset="0"/>
              </a:rPr>
              <a:t>тг</a:t>
            </a:r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76948" y="1687754"/>
            <a:ext cx="3257549" cy="56967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Изготовление цветной </a:t>
            </a:r>
          </a:p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печати на бумаге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076949" y="2741030"/>
            <a:ext cx="2209802" cy="33554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Монтаж/демонтаж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076951" y="3055354"/>
            <a:ext cx="2429740" cy="75529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ru-RU" sz="1600" dirty="0" smtClean="0">
                <a:latin typeface="Franklin Gothic Medium" panose="020B0603020102020204" pitchFamily="34" charset="0"/>
              </a:rPr>
              <a:t>6 000</a:t>
            </a:r>
            <a:r>
              <a:rPr lang="kk-KZ" sz="1600" dirty="0">
                <a:latin typeface="Franklin Gothic Medium" panose="020B0603020102020204" pitchFamily="34" charset="0"/>
              </a:rPr>
              <a:t>тг.,</a:t>
            </a:r>
          </a:p>
          <a:p>
            <a:r>
              <a:rPr lang="kk-KZ" sz="1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Налог</a:t>
            </a:r>
            <a:r>
              <a:rPr lang="kk-KZ" sz="1600" dirty="0">
                <a:latin typeface="Franklin Gothic Medium" panose="020B0603020102020204" pitchFamily="34" charset="0"/>
              </a:rPr>
              <a:t> </a:t>
            </a:r>
            <a:r>
              <a:rPr lang="kk-KZ" sz="1600" dirty="0" smtClean="0">
                <a:latin typeface="Franklin Gothic Medium" panose="020B0603020102020204" pitchFamily="34" charset="0"/>
              </a:rPr>
              <a:t>5 </a:t>
            </a:r>
            <a:r>
              <a:rPr lang="kk-KZ" sz="1600" dirty="0">
                <a:latin typeface="Franklin Gothic Medium" panose="020B0603020102020204" pitchFamily="34" charset="0"/>
              </a:rPr>
              <a:t>мрп+12%нДС</a:t>
            </a:r>
            <a:endParaRPr lang="ru-RU" sz="1600" dirty="0">
              <a:latin typeface="Franklin Gothic Medium" panose="020B0603020102020204" pitchFamily="34" charset="0"/>
            </a:endParaRPr>
          </a:p>
          <a:p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4405" y="4855144"/>
            <a:ext cx="3563599" cy="59576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31555" y="4957911"/>
            <a:ext cx="3506449" cy="4929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latin typeface="Franklin Gothic Medium" panose="020B0603020102020204" pitchFamily="34" charset="0"/>
              </a:rPr>
              <a:t>«ротонда»  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smtClean="0">
                <a:latin typeface="Franklin Gothic Medium" panose="020B0603020102020204" pitchFamily="34" charset="0"/>
              </a:rPr>
              <a:t>3,41</a:t>
            </a:r>
            <a:r>
              <a:rPr lang="ru-RU" b="1" dirty="0" smtClean="0">
                <a:latin typeface="Franklin Gothic Medium" panose="020B0603020102020204" pitchFamily="34" charset="0"/>
              </a:rPr>
              <a:t>х1,18 </a:t>
            </a:r>
            <a:r>
              <a:rPr lang="ru-RU" b="1" dirty="0">
                <a:latin typeface="Franklin Gothic Medium" panose="020B0603020102020204" pitchFamily="34" charset="0"/>
              </a:rPr>
              <a:t>м</a:t>
            </a:r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923107" y="5558999"/>
            <a:ext cx="4479635" cy="948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Пр.Республики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уг.ул.Кенесары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район шахматного сквера, статика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66" y="5794828"/>
            <a:ext cx="586240" cy="5871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29" y="808069"/>
            <a:ext cx="5805752" cy="388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6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62673" y="799733"/>
            <a:ext cx="2456558" cy="8422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53148" y="1740905"/>
            <a:ext cx="2456558" cy="78322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53148" y="2721011"/>
            <a:ext cx="2456558" cy="8787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72" y="5153025"/>
            <a:ext cx="853033" cy="120595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76948" y="799733"/>
            <a:ext cx="2714624" cy="30247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стоимость размещения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72199" y="1171591"/>
            <a:ext cx="2456558" cy="4704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5</a:t>
            </a:r>
            <a:r>
              <a:rPr lang="ru-RU" sz="1600" dirty="0" smtClean="0">
                <a:latin typeface="Franklin Gothic Medium" panose="020B0603020102020204" pitchFamily="34" charset="0"/>
              </a:rPr>
              <a:t>4</a:t>
            </a:r>
            <a:r>
              <a:rPr lang="ru-RU" sz="1600" dirty="0">
                <a:latin typeface="Franklin Gothic Medium" panose="020B0603020102020204" pitchFamily="34" charset="0"/>
              </a:rPr>
              <a:t> 000 тенге </a:t>
            </a:r>
          </a:p>
          <a:p>
            <a:r>
              <a:rPr lang="ru-RU" sz="1600" dirty="0">
                <a:latin typeface="Franklin Gothic Medium" panose="020B0603020102020204" pitchFamily="34" charset="0"/>
              </a:rPr>
              <a:t>в месяц за 1 сторону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076951" y="2151340"/>
            <a:ext cx="2362200" cy="37278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8</a:t>
            </a:r>
            <a:r>
              <a:rPr lang="kk-KZ" sz="1600" dirty="0" smtClean="0">
                <a:latin typeface="Franklin Gothic Medium" panose="020B0603020102020204" pitchFamily="34" charset="0"/>
              </a:rPr>
              <a:t> 0</a:t>
            </a:r>
            <a:r>
              <a:rPr lang="ru-RU" sz="1600" dirty="0" smtClean="0">
                <a:latin typeface="Franklin Gothic Medium" panose="020B0603020102020204" pitchFamily="34" charset="0"/>
              </a:rPr>
              <a:t>00</a:t>
            </a:r>
            <a:r>
              <a:rPr lang="kk-KZ" sz="1600" dirty="0">
                <a:latin typeface="Franklin Gothic Medium" panose="020B0603020102020204" pitchFamily="34" charset="0"/>
              </a:rPr>
              <a:t>тг</a:t>
            </a:r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76948" y="1687754"/>
            <a:ext cx="3257549" cy="56967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Изготовление цветной </a:t>
            </a:r>
          </a:p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печати на бумаге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076949" y="2741030"/>
            <a:ext cx="2209802" cy="33554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Монтаж/демонтаж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076951" y="3055355"/>
            <a:ext cx="2433408" cy="82391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ru-RU" sz="1600" dirty="0" smtClean="0">
                <a:latin typeface="Franklin Gothic Medium" panose="020B0603020102020204" pitchFamily="34" charset="0"/>
              </a:rPr>
              <a:t>6 000</a:t>
            </a:r>
            <a:r>
              <a:rPr lang="kk-KZ" sz="1600" dirty="0">
                <a:latin typeface="Franklin Gothic Medium" panose="020B0603020102020204" pitchFamily="34" charset="0"/>
              </a:rPr>
              <a:t>тг.,</a:t>
            </a:r>
          </a:p>
          <a:p>
            <a:r>
              <a:rPr lang="kk-KZ" sz="1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Налог</a:t>
            </a:r>
            <a:r>
              <a:rPr lang="kk-KZ" sz="1600" dirty="0">
                <a:latin typeface="Franklin Gothic Medium" panose="020B0603020102020204" pitchFamily="34" charset="0"/>
              </a:rPr>
              <a:t> </a:t>
            </a:r>
            <a:r>
              <a:rPr lang="kk-KZ" sz="1600" dirty="0" smtClean="0">
                <a:latin typeface="Franklin Gothic Medium" panose="020B0603020102020204" pitchFamily="34" charset="0"/>
              </a:rPr>
              <a:t>5 </a:t>
            </a:r>
            <a:r>
              <a:rPr lang="kk-KZ" sz="1600" dirty="0">
                <a:latin typeface="Franklin Gothic Medium" panose="020B0603020102020204" pitchFamily="34" charset="0"/>
              </a:rPr>
              <a:t>мрп+12%нДС</a:t>
            </a:r>
            <a:endParaRPr lang="ru-RU" sz="1600" dirty="0">
              <a:latin typeface="Franklin Gothic Medium" panose="020B0603020102020204" pitchFamily="34" charset="0"/>
            </a:endParaRPr>
          </a:p>
          <a:p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97" y="4821014"/>
            <a:ext cx="3563599" cy="59576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80171" y="4895222"/>
            <a:ext cx="3506449" cy="52155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latin typeface="Franklin Gothic Medium" panose="020B0603020102020204" pitchFamily="34" charset="0"/>
              </a:rPr>
              <a:t>«ротонда»  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smtClean="0">
                <a:latin typeface="Franklin Gothic Medium" panose="020B0603020102020204" pitchFamily="34" charset="0"/>
              </a:rPr>
              <a:t>3,41</a:t>
            </a:r>
            <a:r>
              <a:rPr lang="ru-RU" b="1" dirty="0" smtClean="0">
                <a:latin typeface="Franklin Gothic Medium" panose="020B0603020102020204" pitchFamily="34" charset="0"/>
              </a:rPr>
              <a:t>х1,18 </a:t>
            </a:r>
            <a:r>
              <a:rPr lang="ru-RU" b="1" dirty="0">
                <a:latin typeface="Franklin Gothic Medium" panose="020B0603020102020204" pitchFamily="34" charset="0"/>
              </a:rPr>
              <a:t>м</a:t>
            </a:r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824332" y="5592045"/>
            <a:ext cx="4424029" cy="948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ул.Кенесары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район Минсельхоза, статика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92" y="5846584"/>
            <a:ext cx="586240" cy="587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 l="12944"/>
          <a:stretch>
            <a:fillRect/>
          </a:stretch>
        </p:blipFill>
        <p:spPr>
          <a:xfrm>
            <a:off x="217638" y="804688"/>
            <a:ext cx="5739219" cy="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54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62673" y="799733"/>
            <a:ext cx="2456558" cy="8422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53148" y="1740905"/>
            <a:ext cx="2456558" cy="78322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53148" y="2721011"/>
            <a:ext cx="2456558" cy="8787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72" y="5153025"/>
            <a:ext cx="853033" cy="120595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76948" y="799733"/>
            <a:ext cx="2714624" cy="30247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стоимость размещения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72199" y="1171591"/>
            <a:ext cx="2456558" cy="4704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5</a:t>
            </a:r>
            <a:r>
              <a:rPr lang="ru-RU" sz="1600" dirty="0" smtClean="0">
                <a:latin typeface="Franklin Gothic Medium" panose="020B0603020102020204" pitchFamily="34" charset="0"/>
              </a:rPr>
              <a:t>4</a:t>
            </a:r>
            <a:r>
              <a:rPr lang="ru-RU" sz="1600" dirty="0">
                <a:latin typeface="Franklin Gothic Medium" panose="020B0603020102020204" pitchFamily="34" charset="0"/>
              </a:rPr>
              <a:t> 000 тенге </a:t>
            </a:r>
          </a:p>
          <a:p>
            <a:r>
              <a:rPr lang="ru-RU" sz="1600" dirty="0">
                <a:latin typeface="Franklin Gothic Medium" panose="020B0603020102020204" pitchFamily="34" charset="0"/>
              </a:rPr>
              <a:t>в месяц за 1 сторону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076951" y="2151340"/>
            <a:ext cx="2362200" cy="37278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 smtClean="0">
                <a:latin typeface="Franklin Gothic Medium" panose="020B0603020102020204" pitchFamily="34" charset="0"/>
              </a:rPr>
              <a:t>–8 0</a:t>
            </a:r>
            <a:r>
              <a:rPr lang="ru-RU" sz="1600" dirty="0" smtClean="0">
                <a:latin typeface="Franklin Gothic Medium" panose="020B0603020102020204" pitchFamily="34" charset="0"/>
              </a:rPr>
              <a:t>00</a:t>
            </a:r>
            <a:r>
              <a:rPr lang="kk-KZ" sz="1600" dirty="0">
                <a:latin typeface="Franklin Gothic Medium" panose="020B0603020102020204" pitchFamily="34" charset="0"/>
              </a:rPr>
              <a:t>тг</a:t>
            </a:r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76948" y="1687754"/>
            <a:ext cx="3257549" cy="56967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Изготовление цветной </a:t>
            </a:r>
          </a:p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печати на бумаге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076949" y="2741030"/>
            <a:ext cx="2209802" cy="33554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Монтаж/демонтаж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076951" y="3055355"/>
            <a:ext cx="2362200" cy="57367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ru-RU" sz="1600" dirty="0" smtClean="0">
                <a:latin typeface="Franklin Gothic Medium" panose="020B0603020102020204" pitchFamily="34" charset="0"/>
              </a:rPr>
              <a:t>6 000</a:t>
            </a:r>
            <a:r>
              <a:rPr lang="kk-KZ" sz="1600" dirty="0">
                <a:latin typeface="Franklin Gothic Medium" panose="020B0603020102020204" pitchFamily="34" charset="0"/>
              </a:rPr>
              <a:t>тг</a:t>
            </a:r>
          </a:p>
          <a:p>
            <a:r>
              <a:rPr lang="kk-KZ" sz="1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Налог</a:t>
            </a:r>
            <a:r>
              <a:rPr lang="kk-KZ" sz="1600" dirty="0">
                <a:latin typeface="Franklin Gothic Medium" panose="020B0603020102020204" pitchFamily="34" charset="0"/>
              </a:rPr>
              <a:t> </a:t>
            </a:r>
            <a:r>
              <a:rPr lang="kk-KZ" sz="1600" dirty="0" smtClean="0">
                <a:latin typeface="Franklin Gothic Medium" panose="020B0603020102020204" pitchFamily="34" charset="0"/>
              </a:rPr>
              <a:t>5 </a:t>
            </a:r>
            <a:r>
              <a:rPr lang="kk-KZ" sz="1600" dirty="0">
                <a:latin typeface="Franklin Gothic Medium" panose="020B0603020102020204" pitchFamily="34" charset="0"/>
              </a:rPr>
              <a:t>мрп+12%нДС</a:t>
            </a:r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97" y="4821014"/>
            <a:ext cx="3563599" cy="59576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80171" y="4895222"/>
            <a:ext cx="3506449" cy="52155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latin typeface="Franklin Gothic Medium" panose="020B0603020102020204" pitchFamily="34" charset="0"/>
              </a:rPr>
              <a:t>«ротонда»  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smtClean="0">
                <a:latin typeface="Franklin Gothic Medium" panose="020B0603020102020204" pitchFamily="34" charset="0"/>
              </a:rPr>
              <a:t>3,41</a:t>
            </a:r>
            <a:r>
              <a:rPr lang="ru-RU" b="1" dirty="0" smtClean="0">
                <a:latin typeface="Franklin Gothic Medium" panose="020B0603020102020204" pitchFamily="34" charset="0"/>
              </a:rPr>
              <a:t>х1,18 </a:t>
            </a:r>
            <a:r>
              <a:rPr lang="ru-RU" b="1" dirty="0">
                <a:latin typeface="Franklin Gothic Medium" panose="020B0603020102020204" pitchFamily="34" charset="0"/>
              </a:rPr>
              <a:t>м</a:t>
            </a:r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832958" y="5514411"/>
            <a:ext cx="4424029" cy="948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ул.Кенесары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  <a:r>
              <a:rPr lang="ru-RU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район Минсельхоза, статика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8" y="5768950"/>
            <a:ext cx="586240" cy="5871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69" y="797454"/>
            <a:ext cx="5828869" cy="38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40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62673" y="799733"/>
            <a:ext cx="2456558" cy="8422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53148" y="1740905"/>
            <a:ext cx="2456558" cy="78322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53148" y="2721011"/>
            <a:ext cx="2456558" cy="8787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72" y="5153025"/>
            <a:ext cx="853033" cy="120595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76948" y="799733"/>
            <a:ext cx="2714624" cy="30247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стоимость размещения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72199" y="1171591"/>
            <a:ext cx="2456558" cy="4704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5</a:t>
            </a:r>
            <a:r>
              <a:rPr lang="ru-RU" sz="1600" dirty="0" smtClean="0">
                <a:latin typeface="Franklin Gothic Medium" panose="020B0603020102020204" pitchFamily="34" charset="0"/>
              </a:rPr>
              <a:t>4</a:t>
            </a:r>
            <a:r>
              <a:rPr lang="ru-RU" sz="1600" dirty="0">
                <a:latin typeface="Franklin Gothic Medium" panose="020B0603020102020204" pitchFamily="34" charset="0"/>
              </a:rPr>
              <a:t> 000 тенге </a:t>
            </a:r>
          </a:p>
          <a:p>
            <a:r>
              <a:rPr lang="ru-RU" sz="1600" dirty="0">
                <a:latin typeface="Franklin Gothic Medium" panose="020B0603020102020204" pitchFamily="34" charset="0"/>
              </a:rPr>
              <a:t>в месяц за 1 сторону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076951" y="2151340"/>
            <a:ext cx="2362200" cy="37278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8</a:t>
            </a:r>
            <a:r>
              <a:rPr lang="kk-KZ" sz="1600" dirty="0" smtClean="0">
                <a:latin typeface="Franklin Gothic Medium" panose="020B0603020102020204" pitchFamily="34" charset="0"/>
              </a:rPr>
              <a:t> 0</a:t>
            </a:r>
            <a:r>
              <a:rPr lang="ru-RU" sz="1600" dirty="0" smtClean="0">
                <a:latin typeface="Franklin Gothic Medium" panose="020B0603020102020204" pitchFamily="34" charset="0"/>
              </a:rPr>
              <a:t>00</a:t>
            </a:r>
            <a:r>
              <a:rPr lang="kk-KZ" sz="1600" dirty="0">
                <a:latin typeface="Franklin Gothic Medium" panose="020B0603020102020204" pitchFamily="34" charset="0"/>
              </a:rPr>
              <a:t>тг</a:t>
            </a:r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76948" y="1687754"/>
            <a:ext cx="3257549" cy="56967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Изготовление цветной </a:t>
            </a:r>
          </a:p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печати на бумаге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076949" y="2741030"/>
            <a:ext cx="2209802" cy="33554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n w="3175" cmpd="sng">
                  <a:solidFill>
                    <a:srgbClr val="FFC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Монтаж/демонтаж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076950" y="3055355"/>
            <a:ext cx="2418529" cy="74132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>
                <a:latin typeface="Franklin Gothic Medium" panose="020B0603020102020204" pitchFamily="34" charset="0"/>
              </a:rPr>
              <a:t>1 сторона </a:t>
            </a:r>
            <a:r>
              <a:rPr lang="kk-KZ" sz="1600" dirty="0">
                <a:latin typeface="Franklin Gothic Medium" panose="020B0603020102020204" pitchFamily="34" charset="0"/>
              </a:rPr>
              <a:t>– </a:t>
            </a:r>
            <a:r>
              <a:rPr lang="ru-RU" sz="1600" dirty="0" smtClean="0">
                <a:latin typeface="Franklin Gothic Medium" panose="020B0603020102020204" pitchFamily="34" charset="0"/>
              </a:rPr>
              <a:t>6 000</a:t>
            </a:r>
            <a:r>
              <a:rPr lang="kk-KZ" sz="1600" dirty="0">
                <a:latin typeface="Franklin Gothic Medium" panose="020B0603020102020204" pitchFamily="34" charset="0"/>
              </a:rPr>
              <a:t>тг.,</a:t>
            </a:r>
          </a:p>
          <a:p>
            <a:r>
              <a:rPr lang="kk-KZ" sz="1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Налог</a:t>
            </a:r>
            <a:r>
              <a:rPr lang="kk-KZ" sz="1600" dirty="0">
                <a:latin typeface="Franklin Gothic Medium" panose="020B0603020102020204" pitchFamily="34" charset="0"/>
              </a:rPr>
              <a:t> </a:t>
            </a:r>
            <a:r>
              <a:rPr lang="kk-KZ" sz="1600" dirty="0" smtClean="0">
                <a:latin typeface="Franklin Gothic Medium" panose="020B0603020102020204" pitchFamily="34" charset="0"/>
              </a:rPr>
              <a:t>5 </a:t>
            </a:r>
            <a:r>
              <a:rPr lang="kk-KZ" sz="1600" dirty="0">
                <a:latin typeface="Franklin Gothic Medium" panose="020B0603020102020204" pitchFamily="34" charset="0"/>
              </a:rPr>
              <a:t>мрп+12%нДС</a:t>
            </a:r>
            <a:endParaRPr lang="ru-RU" sz="1600" dirty="0">
              <a:latin typeface="Franklin Gothic Medium" panose="020B0603020102020204" pitchFamily="34" charset="0"/>
            </a:endParaRPr>
          </a:p>
          <a:p>
            <a:endParaRPr lang="ru-RU" sz="1600" dirty="0"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0665" y="4855144"/>
            <a:ext cx="3563599" cy="59576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17815" y="4957911"/>
            <a:ext cx="3506449" cy="4929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latin typeface="Franklin Gothic Medium" panose="020B0603020102020204" pitchFamily="34" charset="0"/>
              </a:rPr>
              <a:t>«ротонда»  </a:t>
            </a:r>
            <a:r>
              <a:rPr lang="ru-RU" dirty="0">
                <a:latin typeface="Franklin Gothic Medium" panose="020B0603020102020204" pitchFamily="34" charset="0"/>
              </a:rPr>
              <a:t> </a:t>
            </a:r>
            <a:r>
              <a:rPr lang="ru-RU" dirty="0" smtClean="0">
                <a:latin typeface="Franklin Gothic Medium" panose="020B0603020102020204" pitchFamily="34" charset="0"/>
              </a:rPr>
              <a:t>3,41</a:t>
            </a:r>
            <a:r>
              <a:rPr lang="ru-RU" b="1" dirty="0" smtClean="0">
                <a:latin typeface="Franklin Gothic Medium" panose="020B0603020102020204" pitchFamily="34" charset="0"/>
              </a:rPr>
              <a:t>х1,18 </a:t>
            </a:r>
            <a:r>
              <a:rPr lang="ru-RU" b="1" dirty="0">
                <a:latin typeface="Franklin Gothic Medium" panose="020B0603020102020204" pitchFamily="34" charset="0"/>
              </a:rPr>
              <a:t>м</a:t>
            </a:r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992115" y="5558999"/>
            <a:ext cx="4479635" cy="948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>
                <a:solidFill>
                  <a:schemeClr val="tx1"/>
                </a:solidFill>
                <a:latin typeface="Franklin Gothic Medium" panose="020B0603020102020204" pitchFamily="34" charset="0"/>
              </a:rPr>
              <a:t>ул.Кенесары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, угол  </a:t>
            </a:r>
            <a:r>
              <a:rPr lang="ru-RU" dirty="0" err="1">
                <a:solidFill>
                  <a:schemeClr val="tx1"/>
                </a:solidFill>
                <a:latin typeface="Franklin Gothic Medium" panose="020B0603020102020204" pitchFamily="34" charset="0"/>
              </a:rPr>
              <a:t>ул.Бокейхана</a:t>
            </a:r>
            <a:r>
              <a:rPr lang="ru-RU" dirty="0">
                <a:solidFill>
                  <a:schemeClr val="tx1"/>
                </a:solidFill>
                <a:latin typeface="Franklin Gothic Medium" panose="020B0603020102020204" pitchFamily="34" charset="0"/>
              </a:rPr>
              <a:t>, район Концертного зала «Астана», статика.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8" y="5725820"/>
            <a:ext cx="586240" cy="5871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 l="9315" r="1863"/>
          <a:stretch>
            <a:fillRect/>
          </a:stretch>
        </p:blipFill>
        <p:spPr>
          <a:xfrm>
            <a:off x="197490" y="803911"/>
            <a:ext cx="5840254" cy="373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3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9994</TotalTime>
  <Words>611</Words>
  <Application>Microsoft Office PowerPoint</Application>
  <PresentationFormat>Экран (4:3)</PresentationFormat>
  <Paragraphs>168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Сектор</vt:lpstr>
      <vt:lpstr>ТОО « Елорда - жарнама»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ТОО « Елорда жарнама»</dc:title>
  <dc:creator>Бота</dc:creator>
  <cp:lastModifiedBy>Admin</cp:lastModifiedBy>
  <cp:revision>647</cp:revision>
  <dcterms:created xsi:type="dcterms:W3CDTF">2015-10-06T04:08:52Z</dcterms:created>
  <dcterms:modified xsi:type="dcterms:W3CDTF">2023-02-20T05:43:34Z</dcterms:modified>
</cp:coreProperties>
</file>